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4" r:id="rId7"/>
    <p:sldId id="268" r:id="rId8"/>
    <p:sldId id="275" r:id="rId9"/>
    <p:sldId id="266" r:id="rId10"/>
    <p:sldId id="267" r:id="rId11"/>
    <p:sldId id="270" r:id="rId12"/>
    <p:sldId id="269" r:id="rId13"/>
    <p:sldId id="261" r:id="rId14"/>
    <p:sldId id="262" r:id="rId15"/>
    <p:sldId id="263" r:id="rId16"/>
    <p:sldId id="264" r:id="rId17"/>
    <p:sldId id="265"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11/18/2018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11/18/2018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rdoob/three.js/" TargetMode="External"/><Relationship Id="rId2" Type="http://schemas.openxmlformats.org/officeDocument/2006/relationships/hyperlink" Target="https://threej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Bahnschrift" panose="020B0502040204020203" pitchFamily="34" charset="0"/>
              </a:rPr>
              <a:t>3D Modelling</a:t>
            </a:r>
            <a:endParaRPr lang="en-US" b="1" dirty="0">
              <a:latin typeface="Bahnschrift" panose="020B0502040204020203" pitchFamily="34" charset="0"/>
            </a:endParaRPr>
          </a:p>
        </p:txBody>
      </p:sp>
      <p:sp>
        <p:nvSpPr>
          <p:cNvPr id="3" name="Subtitle 2"/>
          <p:cNvSpPr>
            <a:spLocks noGrp="1"/>
          </p:cNvSpPr>
          <p:nvPr>
            <p:ph type="subTitle" idx="1"/>
          </p:nvPr>
        </p:nvSpPr>
        <p:spPr/>
        <p:txBody>
          <a:bodyPr/>
          <a:lstStyle/>
          <a:p>
            <a:r>
              <a:rPr lang="en-US" dirty="0" smtClean="0">
                <a:latin typeface="Bahnschrift" panose="020B0502040204020203" pitchFamily="34" charset="0"/>
              </a:rPr>
              <a:t>Web RELATED TUTORIAL</a:t>
            </a:r>
          </a:p>
          <a:p>
            <a:r>
              <a:rPr lang="en-US" dirty="0" smtClean="0">
                <a:latin typeface="Bahnschrift" panose="020B0502040204020203" pitchFamily="34" charset="0"/>
              </a:rPr>
              <a:t>By TEAM 6-9</a:t>
            </a:r>
            <a:endParaRPr lang="en-US" dirty="0">
              <a:latin typeface="Bahnschrift" panose="020B0502040204020203" pitchFamily="34" charset="0"/>
            </a:endParaRPr>
          </a:p>
        </p:txBody>
      </p:sp>
    </p:spTree>
    <p:extLst>
      <p:ext uri="{BB962C8B-B14F-4D97-AF65-F5344CB8AC3E}">
        <p14:creationId xmlns:p14="http://schemas.microsoft.com/office/powerpoint/2010/main" val="926902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54" y="-65315"/>
            <a:ext cx="5034854" cy="33107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454" y="3245474"/>
            <a:ext cx="5740400" cy="365598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7440" b="-17997"/>
          <a:stretch/>
        </p:blipFill>
        <p:spPr>
          <a:xfrm>
            <a:off x="3721826" y="-713014"/>
            <a:ext cx="8965791" cy="5259614"/>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998" r="-1296" b="8005"/>
          <a:stretch/>
        </p:blipFill>
        <p:spPr>
          <a:xfrm>
            <a:off x="3718514" y="2958737"/>
            <a:ext cx="8791303" cy="4229463"/>
          </a:xfrm>
          <a:prstGeom prst="rect">
            <a:avLst/>
          </a:prstGeom>
        </p:spPr>
      </p:pic>
      <p:sp>
        <p:nvSpPr>
          <p:cNvPr id="10" name="TextBox 9"/>
          <p:cNvSpPr txBox="1"/>
          <p:nvPr/>
        </p:nvSpPr>
        <p:spPr>
          <a:xfrm>
            <a:off x="9937750" y="6354604"/>
            <a:ext cx="3314700" cy="369332"/>
          </a:xfrm>
          <a:prstGeom prst="rect">
            <a:avLst/>
          </a:prstGeom>
          <a:noFill/>
        </p:spPr>
        <p:txBody>
          <a:bodyPr wrap="square" rtlCol="0">
            <a:spAutoFit/>
          </a:bodyPr>
          <a:lstStyle/>
          <a:p>
            <a:r>
              <a:rPr lang="en-US" dirty="0" smtClean="0">
                <a:latin typeface="Bahnschrift" panose="020B0502040204020203" pitchFamily="34" charset="0"/>
              </a:rPr>
              <a:t>SATHWIKA GONE</a:t>
            </a:r>
            <a:endParaRPr lang="en-US" dirty="0">
              <a:latin typeface="Bahnschrift" panose="020B0502040204020203" pitchFamily="34" charset="0"/>
            </a:endParaRPr>
          </a:p>
        </p:txBody>
      </p:sp>
    </p:spTree>
    <p:extLst>
      <p:ext uri="{BB962C8B-B14F-4D97-AF65-F5344CB8AC3E}">
        <p14:creationId xmlns:p14="http://schemas.microsoft.com/office/powerpoint/2010/main" val="1362543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ahnschrift" panose="020B0502040204020203" pitchFamily="34" charset="0"/>
              </a:rPr>
              <a:t>Realtime</a:t>
            </a:r>
            <a:r>
              <a:rPr lang="en-US" dirty="0" smtClean="0">
                <a:latin typeface="Bahnschrift" panose="020B0502040204020203" pitchFamily="34" charset="0"/>
              </a:rPr>
              <a:t> Landscaping Architect</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a:latin typeface="Bahnschrift" panose="020B0502040204020203" pitchFamily="34" charset="0"/>
              </a:rPr>
              <a:t>Design Landscape Plans</a:t>
            </a:r>
          </a:p>
          <a:p>
            <a:r>
              <a:rPr lang="en-US" dirty="0">
                <a:latin typeface="Bahnschrift" panose="020B0502040204020203" pitchFamily="34" charset="0"/>
              </a:rPr>
              <a:t>Simultaneous 2D and 3D Design</a:t>
            </a:r>
          </a:p>
          <a:p>
            <a:r>
              <a:rPr lang="en-US" dirty="0">
                <a:latin typeface="Bahnschrift" panose="020B0502040204020203" pitchFamily="34" charset="0"/>
              </a:rPr>
              <a:t>Design over a Photo or in Realistic 3D</a:t>
            </a:r>
          </a:p>
          <a:p>
            <a:endParaRPr lang="en-US" dirty="0">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MARTON BAGOLY</a:t>
            </a:r>
            <a:endParaRPr lang="en-US" dirty="0">
              <a:latin typeface="Bahnschrift" panose="020B0502040204020203" pitchFamily="34" charset="0"/>
            </a:endParaRPr>
          </a:p>
        </p:txBody>
      </p:sp>
    </p:spTree>
    <p:extLst>
      <p:ext uri="{BB962C8B-B14F-4D97-AF65-F5344CB8AC3E}">
        <p14:creationId xmlns:p14="http://schemas.microsoft.com/office/powerpoint/2010/main" val="1773987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A 3D Model</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smtClean="0">
                <a:latin typeface="Bahnschrift" panose="020B0502040204020203" pitchFamily="34" charset="0"/>
              </a:rPr>
              <a:t>Using </a:t>
            </a:r>
            <a:r>
              <a:rPr lang="en-US" dirty="0" err="1" smtClean="0">
                <a:latin typeface="Bahnschrift" panose="020B0502040204020203" pitchFamily="34" charset="0"/>
              </a:rPr>
              <a:t>Realtime</a:t>
            </a:r>
            <a:r>
              <a:rPr lang="en-US" dirty="0" smtClean="0">
                <a:latin typeface="Bahnschrift" panose="020B0502040204020203" pitchFamily="34" charset="0"/>
              </a:rPr>
              <a:t> landscaping architect</a:t>
            </a:r>
            <a:endParaRPr lang="en-US" dirty="0">
              <a:latin typeface="Bahnschrift" panose="020B0502040204020203" pitchFamily="34" charset="0"/>
            </a:endParaRPr>
          </a:p>
        </p:txBody>
      </p:sp>
      <p:sp>
        <p:nvSpPr>
          <p:cNvPr id="5" name="TextBox 4"/>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MARTON BAGOLY</a:t>
            </a:r>
            <a:endParaRPr lang="en-US" dirty="0">
              <a:latin typeface="Bahnschrift" panose="020B0502040204020203" pitchFamily="34" charset="0"/>
            </a:endParaRPr>
          </a:p>
        </p:txBody>
      </p:sp>
    </p:spTree>
    <p:extLst>
      <p:ext uri="{BB962C8B-B14F-4D97-AF65-F5344CB8AC3E}">
        <p14:creationId xmlns:p14="http://schemas.microsoft.com/office/powerpoint/2010/main" val="1322658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Three.js</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pPr algn="just"/>
            <a:r>
              <a:rPr lang="en-US" dirty="0">
                <a:latin typeface="Bahnschrift" panose="020B0502040204020203" pitchFamily="34" charset="0"/>
              </a:rPr>
              <a:t>Created and Developed by Ricardo Cabello (Mr</a:t>
            </a:r>
            <a:r>
              <a:rPr lang="en-US" dirty="0" smtClean="0">
                <a:latin typeface="Bahnschrift" panose="020B0502040204020203" pitchFamily="34" charset="0"/>
              </a:rPr>
              <a:t>. </a:t>
            </a:r>
            <a:r>
              <a:rPr lang="en-US" dirty="0" err="1" smtClean="0">
                <a:latin typeface="Bahnschrift" panose="020B0502040204020203" pitchFamily="34" charset="0"/>
              </a:rPr>
              <a:t>doob</a:t>
            </a:r>
            <a:r>
              <a:rPr lang="en-US" dirty="0">
                <a:latin typeface="Bahnschrift" panose="020B0502040204020203" pitchFamily="34" charset="0"/>
              </a:rPr>
              <a:t>)</a:t>
            </a:r>
          </a:p>
          <a:p>
            <a:pPr algn="just"/>
            <a:r>
              <a:rPr lang="en-US" dirty="0">
                <a:latin typeface="Bahnschrift" panose="020B0502040204020203" pitchFamily="34" charset="0"/>
              </a:rPr>
              <a:t>Initial Release: April 24, 2010</a:t>
            </a:r>
          </a:p>
          <a:p>
            <a:pPr algn="just"/>
            <a:r>
              <a:rPr lang="en-US" dirty="0" smtClean="0">
                <a:latin typeface="Bahnschrift" panose="020B0502040204020203" pitchFamily="34" charset="0"/>
              </a:rPr>
              <a:t>Cross-browser </a:t>
            </a:r>
            <a:r>
              <a:rPr lang="en-US" dirty="0" smtClean="0">
                <a:latin typeface="Bahnschrift" panose="020B0502040204020203" pitchFamily="34" charset="0"/>
              </a:rPr>
              <a:t>JavaScript library</a:t>
            </a:r>
          </a:p>
          <a:p>
            <a:pPr algn="just"/>
            <a:r>
              <a:rPr lang="en-US" dirty="0" smtClean="0">
                <a:latin typeface="Bahnschrift" panose="020B0502040204020203" pitchFamily="34" charset="0"/>
              </a:rPr>
              <a:t>API to create and display animated 3D Computer Graphics in a web browser</a:t>
            </a:r>
          </a:p>
          <a:p>
            <a:pPr algn="just"/>
            <a:r>
              <a:rPr lang="en-US" dirty="0" smtClean="0">
                <a:latin typeface="Bahnschrift" panose="020B0502040204020203" pitchFamily="34" charset="0"/>
              </a:rPr>
              <a:t>Repo </a:t>
            </a:r>
            <a:r>
              <a:rPr lang="en-US" dirty="0" smtClean="0">
                <a:latin typeface="Bahnschrift" panose="020B0502040204020203" pitchFamily="34" charset="0"/>
              </a:rPr>
              <a:t>link: github.com/</a:t>
            </a:r>
            <a:r>
              <a:rPr lang="en-US" dirty="0" err="1" smtClean="0">
                <a:latin typeface="Bahnschrift" panose="020B0502040204020203" pitchFamily="34" charset="0"/>
              </a:rPr>
              <a:t>mrdoob</a:t>
            </a:r>
            <a:r>
              <a:rPr lang="en-US" dirty="0" smtClean="0">
                <a:latin typeface="Bahnschrift" panose="020B0502040204020203" pitchFamily="34" charset="0"/>
              </a:rPr>
              <a:t>/three.js</a:t>
            </a:r>
          </a:p>
          <a:p>
            <a:pPr algn="just"/>
            <a:r>
              <a:rPr lang="en-US" dirty="0" smtClean="0">
                <a:latin typeface="Bahnschrift" panose="020B0502040204020203" pitchFamily="34" charset="0"/>
              </a:rPr>
              <a:t>Website: threejs.org</a:t>
            </a:r>
          </a:p>
          <a:p>
            <a:pPr algn="just"/>
            <a:r>
              <a:rPr lang="en-US" dirty="0" smtClean="0">
                <a:latin typeface="Bahnschrift" panose="020B0502040204020203" pitchFamily="34" charset="0"/>
              </a:rPr>
              <a:t>Uses WebGL after its inception</a:t>
            </a:r>
          </a:p>
          <a:p>
            <a:pPr algn="just"/>
            <a:endParaRPr lang="en-US" dirty="0" smtClean="0">
              <a:latin typeface="Bahnschrift" panose="020B0502040204020203" pitchFamily="34" charset="0"/>
            </a:endParaRPr>
          </a:p>
          <a:p>
            <a:pPr algn="just"/>
            <a:endParaRPr lang="en-US" dirty="0">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HARI PRIYA JUPALLY</a:t>
            </a:r>
            <a:endParaRPr lang="en-US" dirty="0">
              <a:latin typeface="Bahnschrift" panose="020B0502040204020203" pitchFamily="34" charset="0"/>
            </a:endParaRPr>
          </a:p>
        </p:txBody>
      </p:sp>
    </p:spTree>
    <p:extLst>
      <p:ext uri="{BB962C8B-B14F-4D97-AF65-F5344CB8AC3E}">
        <p14:creationId xmlns:p14="http://schemas.microsoft.com/office/powerpoint/2010/main" val="2617262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WebGL</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pPr algn="just"/>
            <a:r>
              <a:rPr lang="en-US" dirty="0" smtClean="0">
                <a:latin typeface="Bahnschrift" panose="020B0502040204020203" pitchFamily="34" charset="0"/>
              </a:rPr>
              <a:t>JavaScript API for rendering interactive 2D and 3D graphics within any compatible web browser without the use of plug-ins.</a:t>
            </a:r>
          </a:p>
          <a:p>
            <a:pPr algn="just"/>
            <a:r>
              <a:rPr lang="en-US" dirty="0" smtClean="0">
                <a:latin typeface="Bahnschrift" panose="020B0502040204020203" pitchFamily="34" charset="0"/>
              </a:rPr>
              <a:t>Fully Integrated with other web standards</a:t>
            </a:r>
          </a:p>
          <a:p>
            <a:pPr algn="just"/>
            <a:r>
              <a:rPr lang="en-US" dirty="0" smtClean="0">
                <a:latin typeface="Bahnschrift" panose="020B0502040204020203" pitchFamily="34" charset="0"/>
              </a:rPr>
              <a:t>Allows GPU-accelerated usage of physics and image processing and effects as part of web page canvas.</a:t>
            </a:r>
          </a:p>
          <a:p>
            <a:pPr algn="just"/>
            <a:r>
              <a:rPr lang="en-US" dirty="0" smtClean="0">
                <a:latin typeface="Bahnschrift" panose="020B0502040204020203" pitchFamily="34" charset="0"/>
              </a:rPr>
              <a:t>Developed by Khronos Group</a:t>
            </a:r>
          </a:p>
          <a:p>
            <a:pPr algn="just"/>
            <a:r>
              <a:rPr lang="en-US" dirty="0" smtClean="0">
                <a:latin typeface="Bahnschrift" panose="020B0502040204020203" pitchFamily="34" charset="0"/>
              </a:rPr>
              <a:t>Original Author: Mozilla Foundation</a:t>
            </a:r>
          </a:p>
          <a:p>
            <a:pPr algn="just"/>
            <a:r>
              <a:rPr lang="en-US" dirty="0" smtClean="0">
                <a:latin typeface="Bahnschrift" panose="020B0502040204020203" pitchFamily="34" charset="0"/>
              </a:rPr>
              <a:t>Initial release: March 3, 2011</a:t>
            </a:r>
            <a:endParaRPr lang="en-US" dirty="0">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HARI PRIYA JUPALLY</a:t>
            </a:r>
            <a:endParaRPr lang="en-US" dirty="0">
              <a:latin typeface="Bahnschrift" panose="020B0502040204020203" pitchFamily="34" charset="0"/>
            </a:endParaRPr>
          </a:p>
        </p:txBody>
      </p:sp>
    </p:spTree>
    <p:extLst>
      <p:ext uri="{BB962C8B-B14F-4D97-AF65-F5344CB8AC3E}">
        <p14:creationId xmlns:p14="http://schemas.microsoft.com/office/powerpoint/2010/main" val="2350134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Three.js Features</a:t>
            </a:r>
            <a:endParaRPr lang="en-US" dirty="0">
              <a:latin typeface="Bahnschrift" panose="020B0502040204020203" pitchFamily="34" charset="0"/>
            </a:endParaRPr>
          </a:p>
        </p:txBody>
      </p:sp>
      <p:sp>
        <p:nvSpPr>
          <p:cNvPr id="3" name="Content Placeholder 2"/>
          <p:cNvSpPr>
            <a:spLocks noGrp="1"/>
          </p:cNvSpPr>
          <p:nvPr>
            <p:ph idx="1"/>
          </p:nvPr>
        </p:nvSpPr>
        <p:spPr/>
        <p:txBody>
          <a:bodyPr>
            <a:normAutofit fontScale="92500" lnSpcReduction="10000"/>
          </a:bodyPr>
          <a:lstStyle/>
          <a:p>
            <a:pPr algn="just"/>
            <a:r>
              <a:rPr lang="en-US" dirty="0">
                <a:solidFill>
                  <a:schemeClr val="tx2"/>
                </a:solidFill>
                <a:latin typeface="Bahnschrift" panose="020B0502040204020203" pitchFamily="34" charset="0"/>
              </a:rPr>
              <a:t>Effects: Anaglyph, cross-eyed and parallax barrier.</a:t>
            </a:r>
          </a:p>
          <a:p>
            <a:pPr algn="just"/>
            <a:r>
              <a:rPr lang="en-US" dirty="0">
                <a:solidFill>
                  <a:schemeClr val="tx2"/>
                </a:solidFill>
                <a:latin typeface="Bahnschrift" panose="020B0502040204020203" pitchFamily="34" charset="0"/>
              </a:rPr>
              <a:t>Scenes: add and remove objects at run-time; fog</a:t>
            </a:r>
          </a:p>
          <a:p>
            <a:pPr algn="just"/>
            <a:r>
              <a:rPr lang="en-US" dirty="0">
                <a:solidFill>
                  <a:schemeClr val="tx2"/>
                </a:solidFill>
                <a:latin typeface="Bahnschrift" panose="020B0502040204020203" pitchFamily="34" charset="0"/>
              </a:rPr>
              <a:t>Cameras: perspective and orthographic; controllers: trackball, FPS, path and more</a:t>
            </a:r>
          </a:p>
          <a:p>
            <a:pPr algn="just"/>
            <a:r>
              <a:rPr lang="en-US" dirty="0">
                <a:solidFill>
                  <a:schemeClr val="tx2"/>
                </a:solidFill>
                <a:latin typeface="Bahnschrift" panose="020B0502040204020203" pitchFamily="34" charset="0"/>
              </a:rPr>
              <a:t>Animation: armatures, forward </a:t>
            </a:r>
            <a:r>
              <a:rPr lang="en-US" dirty="0" smtClean="0">
                <a:solidFill>
                  <a:schemeClr val="tx2"/>
                </a:solidFill>
                <a:latin typeface="Bahnschrift" panose="020B0502040204020203" pitchFamily="34" charset="0"/>
              </a:rPr>
              <a:t>kinematics</a:t>
            </a:r>
            <a:r>
              <a:rPr lang="en-US" dirty="0">
                <a:solidFill>
                  <a:schemeClr val="tx2"/>
                </a:solidFill>
                <a:latin typeface="Bahnschrift" panose="020B0502040204020203" pitchFamily="34" charset="0"/>
              </a:rPr>
              <a:t>, inverse kinematics, morph and </a:t>
            </a:r>
            <a:r>
              <a:rPr lang="en-US" dirty="0" err="1">
                <a:solidFill>
                  <a:schemeClr val="tx2"/>
                </a:solidFill>
                <a:latin typeface="Bahnschrift" panose="020B0502040204020203" pitchFamily="34" charset="0"/>
              </a:rPr>
              <a:t>keyframe</a:t>
            </a:r>
            <a:endParaRPr lang="en-US" dirty="0">
              <a:solidFill>
                <a:schemeClr val="tx2"/>
              </a:solidFill>
              <a:latin typeface="Bahnschrift" panose="020B0502040204020203" pitchFamily="34" charset="0"/>
            </a:endParaRPr>
          </a:p>
          <a:p>
            <a:pPr algn="just"/>
            <a:r>
              <a:rPr lang="en-US" dirty="0">
                <a:solidFill>
                  <a:schemeClr val="tx2"/>
                </a:solidFill>
                <a:latin typeface="Bahnschrift" panose="020B0502040204020203" pitchFamily="34" charset="0"/>
              </a:rPr>
              <a:t>Lights: ambient, direction, point and spot lights; shadows: cast and receive</a:t>
            </a:r>
          </a:p>
          <a:p>
            <a:pPr algn="just"/>
            <a:r>
              <a:rPr lang="en-US" dirty="0">
                <a:solidFill>
                  <a:schemeClr val="tx2"/>
                </a:solidFill>
                <a:latin typeface="Bahnschrift" panose="020B0502040204020203" pitchFamily="34" charset="0"/>
              </a:rPr>
              <a:t>Materials: Lambert, </a:t>
            </a:r>
            <a:r>
              <a:rPr lang="en-US" dirty="0" err="1">
                <a:solidFill>
                  <a:schemeClr val="tx2"/>
                </a:solidFill>
                <a:latin typeface="Bahnschrift" panose="020B0502040204020203" pitchFamily="34" charset="0"/>
              </a:rPr>
              <a:t>Phong</a:t>
            </a:r>
            <a:r>
              <a:rPr lang="en-US" dirty="0">
                <a:solidFill>
                  <a:schemeClr val="tx2"/>
                </a:solidFill>
                <a:latin typeface="Bahnschrift" panose="020B0502040204020203" pitchFamily="34" charset="0"/>
              </a:rPr>
              <a:t>, smooth shading, textures and more</a:t>
            </a:r>
          </a:p>
          <a:p>
            <a:pPr algn="just"/>
            <a:r>
              <a:rPr lang="en-US" dirty="0" err="1">
                <a:solidFill>
                  <a:schemeClr val="tx2"/>
                </a:solidFill>
                <a:latin typeface="Bahnschrift" panose="020B0502040204020203" pitchFamily="34" charset="0"/>
              </a:rPr>
              <a:t>Shaders</a:t>
            </a:r>
            <a:r>
              <a:rPr lang="en-US" dirty="0">
                <a:solidFill>
                  <a:schemeClr val="tx2"/>
                </a:solidFill>
                <a:latin typeface="Bahnschrift" panose="020B0502040204020203" pitchFamily="34" charset="0"/>
              </a:rPr>
              <a:t>: access to full OpenGL Shading Language (GLSL) capabilities: lens flare, depth pass and extensive post-processing library</a:t>
            </a:r>
          </a:p>
          <a:p>
            <a:pPr algn="just"/>
            <a:r>
              <a:rPr lang="en-US" dirty="0">
                <a:solidFill>
                  <a:schemeClr val="tx2"/>
                </a:solidFill>
                <a:latin typeface="Bahnschrift" panose="020B0502040204020203" pitchFamily="34" charset="0"/>
              </a:rPr>
              <a:t>Objects: meshes, particles, sprites, lines, ribbons, bones and more - all with Level of detail</a:t>
            </a:r>
          </a:p>
          <a:p>
            <a:pPr algn="just"/>
            <a:endParaRPr lang="en-US" dirty="0">
              <a:solidFill>
                <a:schemeClr val="tx2"/>
              </a:solidFill>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HARI PRIYA JUPALLY</a:t>
            </a:r>
            <a:endParaRPr lang="en-US" dirty="0">
              <a:latin typeface="Bahnschrift" panose="020B0502040204020203" pitchFamily="34" charset="0"/>
            </a:endParaRPr>
          </a:p>
        </p:txBody>
      </p:sp>
    </p:spTree>
    <p:extLst>
      <p:ext uri="{BB962C8B-B14F-4D97-AF65-F5344CB8AC3E}">
        <p14:creationId xmlns:p14="http://schemas.microsoft.com/office/powerpoint/2010/main" val="10569299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Three.js Features</a:t>
            </a:r>
            <a:endParaRPr lang="en-US" dirty="0">
              <a:latin typeface="Bahnschrift" panose="020B0502040204020203" pitchFamily="34" charset="0"/>
            </a:endParaRPr>
          </a:p>
        </p:txBody>
      </p:sp>
      <p:sp>
        <p:nvSpPr>
          <p:cNvPr id="3" name="Content Placeholder 2"/>
          <p:cNvSpPr>
            <a:spLocks noGrp="1"/>
          </p:cNvSpPr>
          <p:nvPr>
            <p:ph idx="1"/>
          </p:nvPr>
        </p:nvSpPr>
        <p:spPr/>
        <p:txBody>
          <a:bodyPr>
            <a:normAutofit lnSpcReduction="10000"/>
          </a:bodyPr>
          <a:lstStyle/>
          <a:p>
            <a:pPr algn="just"/>
            <a:r>
              <a:rPr lang="en-US" dirty="0">
                <a:solidFill>
                  <a:schemeClr val="tx2"/>
                </a:solidFill>
                <a:latin typeface="Bahnschrift" panose="020B0502040204020203" pitchFamily="34" charset="0"/>
              </a:rPr>
              <a:t>Geometry: plane, cube, sphere, torus, 3D text and more; modifiers: lathe, extrude and tube</a:t>
            </a:r>
          </a:p>
          <a:p>
            <a:pPr algn="just"/>
            <a:r>
              <a:rPr lang="en-US" dirty="0">
                <a:solidFill>
                  <a:schemeClr val="tx2"/>
                </a:solidFill>
                <a:latin typeface="Bahnschrift" panose="020B0502040204020203" pitchFamily="34" charset="0"/>
              </a:rPr>
              <a:t>Data loaders: binary, image, JSON and scene</a:t>
            </a:r>
          </a:p>
          <a:p>
            <a:pPr algn="just"/>
            <a:r>
              <a:rPr lang="en-US" dirty="0" smtClean="0">
                <a:solidFill>
                  <a:schemeClr val="tx2"/>
                </a:solidFill>
                <a:latin typeface="Bahnschrift" panose="020B0502040204020203" pitchFamily="34" charset="0"/>
              </a:rPr>
              <a:t>Export </a:t>
            </a:r>
            <a:r>
              <a:rPr lang="en-US" dirty="0">
                <a:solidFill>
                  <a:schemeClr val="tx2"/>
                </a:solidFill>
                <a:latin typeface="Bahnschrift" panose="020B0502040204020203" pitchFamily="34" charset="0"/>
              </a:rPr>
              <a:t>and import: utilities to create Three.js-compatible JSON files from within: Blender, openCTM, FBX, Max, and OBJ</a:t>
            </a:r>
          </a:p>
          <a:p>
            <a:pPr algn="just"/>
            <a:r>
              <a:rPr lang="en-US" dirty="0">
                <a:solidFill>
                  <a:schemeClr val="tx2"/>
                </a:solidFill>
                <a:latin typeface="Bahnschrift" panose="020B0502040204020203" pitchFamily="34" charset="0"/>
              </a:rPr>
              <a:t>Support: API documentation is under construction, public forum and wiki in full operation</a:t>
            </a:r>
          </a:p>
          <a:p>
            <a:pPr algn="just"/>
            <a:r>
              <a:rPr lang="en-US" dirty="0">
                <a:solidFill>
                  <a:schemeClr val="tx2"/>
                </a:solidFill>
                <a:latin typeface="Bahnschrift" panose="020B0502040204020203" pitchFamily="34" charset="0"/>
              </a:rPr>
              <a:t>Examples: Over 150 files of coding examples plus fonts, models, textures, sounds and other support files</a:t>
            </a:r>
          </a:p>
          <a:p>
            <a:pPr algn="just"/>
            <a:r>
              <a:rPr lang="en-US" dirty="0">
                <a:solidFill>
                  <a:schemeClr val="tx2"/>
                </a:solidFill>
                <a:latin typeface="Bahnschrift" panose="020B0502040204020203" pitchFamily="34" charset="0"/>
              </a:rPr>
              <a:t>Debugging: </a:t>
            </a:r>
            <a:r>
              <a:rPr lang="en-US" dirty="0" smtClean="0">
                <a:solidFill>
                  <a:schemeClr val="tx2"/>
                </a:solidFill>
                <a:latin typeface="Bahnschrift" panose="020B0502040204020203" pitchFamily="34" charset="0"/>
              </a:rPr>
              <a:t>Stats.js,WebGL </a:t>
            </a:r>
            <a:r>
              <a:rPr lang="en-US" dirty="0">
                <a:solidFill>
                  <a:schemeClr val="tx2"/>
                </a:solidFill>
                <a:latin typeface="Bahnschrift" panose="020B0502040204020203" pitchFamily="34" charset="0"/>
              </a:rPr>
              <a:t>Inspector</a:t>
            </a:r>
            <a:r>
              <a:rPr lang="en-US" dirty="0" smtClean="0">
                <a:solidFill>
                  <a:schemeClr val="tx2"/>
                </a:solidFill>
                <a:latin typeface="Bahnschrift" panose="020B0502040204020203" pitchFamily="34" charset="0"/>
              </a:rPr>
              <a:t>, </a:t>
            </a:r>
            <a:r>
              <a:rPr lang="en-US" dirty="0">
                <a:solidFill>
                  <a:schemeClr val="tx2"/>
                </a:solidFill>
                <a:latin typeface="Bahnschrift" panose="020B0502040204020203" pitchFamily="34" charset="0"/>
              </a:rPr>
              <a:t>Three.js </a:t>
            </a:r>
            <a:r>
              <a:rPr lang="en-US" dirty="0" smtClean="0">
                <a:solidFill>
                  <a:schemeClr val="tx2"/>
                </a:solidFill>
                <a:latin typeface="Bahnschrift" panose="020B0502040204020203" pitchFamily="34" charset="0"/>
              </a:rPr>
              <a:t>Inspector</a:t>
            </a:r>
            <a:endParaRPr lang="en-US" dirty="0">
              <a:solidFill>
                <a:schemeClr val="tx2"/>
              </a:solidFill>
              <a:latin typeface="Bahnschrift" panose="020B0502040204020203" pitchFamily="34" charset="0"/>
            </a:endParaRPr>
          </a:p>
          <a:p>
            <a:pPr algn="just"/>
            <a:r>
              <a:rPr lang="en-US" dirty="0">
                <a:solidFill>
                  <a:schemeClr val="tx2"/>
                </a:solidFill>
                <a:latin typeface="Bahnschrift" panose="020B0502040204020203" pitchFamily="34" charset="0"/>
              </a:rPr>
              <a:t>Virtual reality: accessing </a:t>
            </a:r>
            <a:r>
              <a:rPr lang="en-US" dirty="0" smtClean="0">
                <a:solidFill>
                  <a:schemeClr val="tx2"/>
                </a:solidFill>
                <a:latin typeface="Bahnschrift" panose="020B0502040204020203" pitchFamily="34" charset="0"/>
              </a:rPr>
              <a:t>WebVR</a:t>
            </a:r>
            <a:endParaRPr lang="en-US" dirty="0">
              <a:solidFill>
                <a:schemeClr val="tx2"/>
              </a:solidFill>
              <a:latin typeface="Bahnschrift" panose="020B0502040204020203" pitchFamily="34" charset="0"/>
            </a:endParaRPr>
          </a:p>
          <a:p>
            <a:pPr algn="just"/>
            <a:endParaRPr lang="en-US" dirty="0">
              <a:solidFill>
                <a:schemeClr val="tx2"/>
              </a:solidFill>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HARI PRIYA JUPALLY</a:t>
            </a:r>
            <a:endParaRPr lang="en-US" dirty="0">
              <a:latin typeface="Bahnschrift" panose="020B0502040204020203" pitchFamily="34" charset="0"/>
            </a:endParaRPr>
          </a:p>
        </p:txBody>
      </p:sp>
    </p:spTree>
    <p:extLst>
      <p:ext uri="{BB962C8B-B14F-4D97-AF65-F5344CB8AC3E}">
        <p14:creationId xmlns:p14="http://schemas.microsoft.com/office/powerpoint/2010/main" val="2601270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41300" y="229280"/>
            <a:ext cx="7182746" cy="6367463"/>
          </a:xfrm>
          <a:prstGeom prst="rect">
            <a:avLst/>
          </a:prstGeom>
        </p:spPr>
      </p:pic>
      <p:sp>
        <p:nvSpPr>
          <p:cNvPr id="11" name="Content Placeholder 10"/>
          <p:cNvSpPr>
            <a:spLocks noGrp="1"/>
          </p:cNvSpPr>
          <p:nvPr>
            <p:ph idx="1"/>
          </p:nvPr>
        </p:nvSpPr>
        <p:spPr>
          <a:xfrm>
            <a:off x="7424046" y="1515890"/>
            <a:ext cx="4448639" cy="4195481"/>
          </a:xfrm>
        </p:spPr>
        <p:txBody>
          <a:bodyPr>
            <a:normAutofit/>
          </a:bodyPr>
          <a:lstStyle/>
          <a:p>
            <a:pPr algn="just"/>
            <a:r>
              <a:rPr lang="en-US" dirty="0" smtClean="0">
                <a:latin typeface="Bahnschrift" panose="020B0502040204020203" pitchFamily="34" charset="0"/>
              </a:rPr>
              <a:t>This </a:t>
            </a:r>
            <a:r>
              <a:rPr lang="en-US" dirty="0">
                <a:latin typeface="Bahnschrift" panose="020B0502040204020203" pitchFamily="34" charset="0"/>
              </a:rPr>
              <a:t>code creates a scene, adds a camera and a cube to the scene, creates a WebGL renderer and adds its viewport in the </a:t>
            </a:r>
            <a:r>
              <a:rPr lang="en-US" dirty="0" err="1">
                <a:latin typeface="Bahnschrift" panose="020B0502040204020203" pitchFamily="34" charset="0"/>
              </a:rPr>
              <a:t>document.body</a:t>
            </a:r>
            <a:r>
              <a:rPr lang="en-US" dirty="0">
                <a:latin typeface="Bahnschrift" panose="020B0502040204020203" pitchFamily="34" charset="0"/>
              </a:rPr>
              <a:t> element. Once loaded, the cube rotates about its X- and Y-axis. </a:t>
            </a: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HARI PRIYA JUPALLY</a:t>
            </a:r>
            <a:endParaRPr lang="en-US" dirty="0">
              <a:latin typeface="Bahnschrift" panose="020B0502040204020203" pitchFamily="34" charset="0"/>
            </a:endParaRPr>
          </a:p>
        </p:txBody>
      </p:sp>
    </p:spTree>
    <p:extLst>
      <p:ext uri="{BB962C8B-B14F-4D97-AF65-F5344CB8AC3E}">
        <p14:creationId xmlns:p14="http://schemas.microsoft.com/office/powerpoint/2010/main" val="1892870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Cross-Origin Resource Sharing</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pPr algn="just"/>
            <a:r>
              <a:rPr lang="en-US" dirty="0">
                <a:latin typeface="Bahnschrift" panose="020B0502040204020203" pitchFamily="34" charset="0"/>
              </a:rPr>
              <a:t>Cross-Origin Resource Sharing (CORS) is a mechanism that uses additional HTTP headers to tell a browser to let a web application running at one origin (domain) have permission to access selected resources from a server at a different origin. A web application makes a </a:t>
            </a:r>
            <a:r>
              <a:rPr lang="en-US" b="1" dirty="0">
                <a:latin typeface="Bahnschrift" panose="020B0502040204020203" pitchFamily="34" charset="0"/>
              </a:rPr>
              <a:t>cross-origin HTTP request</a:t>
            </a:r>
            <a:r>
              <a:rPr lang="en-US" dirty="0">
                <a:latin typeface="Bahnschrift" panose="020B0502040204020203" pitchFamily="34" charset="0"/>
              </a:rPr>
              <a:t> when it requests a resource that has a different origin (domain, protocol, and port) than its own origin</a:t>
            </a:r>
            <a:r>
              <a:rPr lang="en-US" dirty="0" smtClean="0">
                <a:latin typeface="Bahnschrift" panose="020B0502040204020203" pitchFamily="34" charset="0"/>
              </a:rPr>
              <a:t>.</a:t>
            </a:r>
          </a:p>
          <a:p>
            <a:pPr algn="just"/>
            <a:r>
              <a:rPr lang="en-US" dirty="0">
                <a:latin typeface="Bahnschrift" panose="020B0502040204020203" pitchFamily="34" charset="0"/>
              </a:rPr>
              <a:t>For security reasons, browsers restrict cross-origin HTTP requests initiated from within scripts. For example, </a:t>
            </a:r>
            <a:r>
              <a:rPr lang="en-US" dirty="0" err="1">
                <a:latin typeface="Bahnschrift" panose="020B0502040204020203" pitchFamily="34" charset="0"/>
              </a:rPr>
              <a:t>XMLHttpRequest</a:t>
            </a:r>
            <a:r>
              <a:rPr lang="en-US" dirty="0">
                <a:latin typeface="Bahnschrift" panose="020B0502040204020203" pitchFamily="34" charset="0"/>
              </a:rPr>
              <a:t> and the Fetch API follow the same-origin policy. This means that a web application using those APIs can only request HTTP resources from the same origin the application was loaded from, unless the response from the other origin includes the right CORS headers.</a:t>
            </a: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KRISHNA TEJA</a:t>
            </a:r>
            <a:endParaRPr lang="en-US" dirty="0">
              <a:latin typeface="Bahnschrift" panose="020B0502040204020203" pitchFamily="34" charset="0"/>
            </a:endParaRPr>
          </a:p>
        </p:txBody>
      </p:sp>
    </p:spTree>
    <p:extLst>
      <p:ext uri="{BB962C8B-B14F-4D97-AF65-F5344CB8AC3E}">
        <p14:creationId xmlns:p14="http://schemas.microsoft.com/office/powerpoint/2010/main" val="3484830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Lets get to the final demo</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smtClean="0">
                <a:latin typeface="Bahnschrift" panose="020B0502040204020203" pitchFamily="34" charset="0"/>
              </a:rPr>
              <a:t>Create a model</a:t>
            </a:r>
          </a:p>
          <a:p>
            <a:r>
              <a:rPr lang="en-US" dirty="0" smtClean="0">
                <a:latin typeface="Bahnschrift" panose="020B0502040204020203" pitchFamily="34" charset="0"/>
              </a:rPr>
              <a:t>Export it in OBJ</a:t>
            </a:r>
          </a:p>
          <a:p>
            <a:r>
              <a:rPr lang="en-US" dirty="0" smtClean="0">
                <a:latin typeface="Bahnschrift" panose="020B0502040204020203" pitchFamily="34" charset="0"/>
              </a:rPr>
              <a:t>Load in Three.js</a:t>
            </a:r>
          </a:p>
          <a:p>
            <a:r>
              <a:rPr lang="en-US" dirty="0" smtClean="0">
                <a:latin typeface="Bahnschrift" panose="020B0502040204020203" pitchFamily="34" charset="0"/>
              </a:rPr>
              <a:t>Run the server.</a:t>
            </a:r>
          </a:p>
          <a:p>
            <a:endParaRPr lang="en-US" dirty="0">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KRISHNA TEJA</a:t>
            </a:r>
            <a:endParaRPr lang="en-US" dirty="0">
              <a:latin typeface="Bahnschrift" panose="020B0502040204020203" pitchFamily="34" charset="0"/>
            </a:endParaRPr>
          </a:p>
        </p:txBody>
      </p:sp>
    </p:spTree>
    <p:extLst>
      <p:ext uri="{BB962C8B-B14F-4D97-AF65-F5344CB8AC3E}">
        <p14:creationId xmlns:p14="http://schemas.microsoft.com/office/powerpoint/2010/main" val="4208693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Team Members</a:t>
            </a:r>
            <a:endParaRPr lang="en-US" dirty="0">
              <a:latin typeface="Bahnschrift" panose="020B0502040204020203" pitchFamily="34" charset="0"/>
            </a:endParaRPr>
          </a:p>
        </p:txBody>
      </p:sp>
      <p:sp>
        <p:nvSpPr>
          <p:cNvPr id="3" name="Content Placeholder 2"/>
          <p:cNvSpPr>
            <a:spLocks noGrp="1"/>
          </p:cNvSpPr>
          <p:nvPr>
            <p:ph idx="1"/>
          </p:nvPr>
        </p:nvSpPr>
        <p:spPr>
          <a:xfrm>
            <a:off x="0" y="2052918"/>
            <a:ext cx="12839700" cy="4195481"/>
          </a:xfrm>
        </p:spPr>
        <p:txBody>
          <a:bodyPr>
            <a:normAutofit/>
          </a:bodyPr>
          <a:lstStyle/>
          <a:p>
            <a:r>
              <a:rPr lang="en-US" sz="1600" dirty="0" err="1" smtClean="0">
                <a:latin typeface="Bahnschrift" panose="020B0502040204020203" pitchFamily="34" charset="0"/>
                <a:cs typeface="Arial" panose="020B0604020202020204" pitchFamily="34" charset="0"/>
              </a:rPr>
              <a:t>Zaiba</a:t>
            </a:r>
            <a:r>
              <a:rPr lang="en-US" sz="1600" dirty="0" smtClean="0">
                <a:latin typeface="Bahnschrift" panose="020B0502040204020203" pitchFamily="34" charset="0"/>
                <a:cs typeface="Arial" panose="020B0604020202020204" pitchFamily="34" charset="0"/>
              </a:rPr>
              <a:t> Ali               </a:t>
            </a:r>
            <a:r>
              <a:rPr lang="en-US" sz="1600" dirty="0" smtClean="0">
                <a:latin typeface="Bahnschrift" panose="020B0502040204020203" pitchFamily="34" charset="0"/>
                <a:cs typeface="Arial" panose="020B0604020202020204" pitchFamily="34" charset="0"/>
              </a:rPr>
              <a:t>                      </a:t>
            </a:r>
            <a:r>
              <a:rPr lang="en-US" sz="1600" dirty="0" err="1" smtClean="0">
                <a:latin typeface="Bahnschrift" panose="020B0502040204020203" pitchFamily="34" charset="0"/>
                <a:cs typeface="Arial" panose="020B0604020202020204" pitchFamily="34" charset="0"/>
              </a:rPr>
              <a:t>Marton</a:t>
            </a:r>
            <a:r>
              <a:rPr lang="en-US" sz="1600" dirty="0" smtClean="0">
                <a:latin typeface="Bahnschrift" panose="020B0502040204020203" pitchFamily="34" charset="0"/>
                <a:cs typeface="Arial" panose="020B0604020202020204" pitchFamily="34" charset="0"/>
              </a:rPr>
              <a:t> </a:t>
            </a:r>
            <a:r>
              <a:rPr lang="en-US" sz="1600" dirty="0" err="1" smtClean="0">
                <a:latin typeface="Bahnschrift" panose="020B0502040204020203" pitchFamily="34" charset="0"/>
                <a:cs typeface="Arial" panose="020B0604020202020204" pitchFamily="34" charset="0"/>
              </a:rPr>
              <a:t>Bagoly</a:t>
            </a:r>
            <a:r>
              <a:rPr lang="en-US" sz="1600" dirty="0" smtClean="0">
                <a:latin typeface="Bahnschrift" panose="020B0502040204020203" pitchFamily="34" charset="0"/>
                <a:cs typeface="Arial" panose="020B0604020202020204" pitchFamily="34" charset="0"/>
              </a:rPr>
              <a:t>		</a:t>
            </a:r>
            <a:r>
              <a:rPr lang="en-US" sz="1600" dirty="0" smtClean="0">
                <a:latin typeface="Bahnschrift" panose="020B0502040204020203" pitchFamily="34" charset="0"/>
                <a:cs typeface="Arial" panose="020B0604020202020204" pitchFamily="34" charset="0"/>
              </a:rPr>
              <a:t>      </a:t>
            </a:r>
            <a:r>
              <a:rPr lang="en-US" sz="1600" dirty="0" err="1" smtClean="0">
                <a:latin typeface="Bahnschrift" panose="020B0502040204020203" pitchFamily="34" charset="0"/>
                <a:cs typeface="Arial" panose="020B0604020202020204" pitchFamily="34" charset="0"/>
              </a:rPr>
              <a:t>Sathwika</a:t>
            </a:r>
            <a:r>
              <a:rPr lang="en-US" sz="1600" dirty="0" smtClean="0">
                <a:latin typeface="Bahnschrift" panose="020B0502040204020203" pitchFamily="34" charset="0"/>
                <a:cs typeface="Arial" panose="020B0604020202020204" pitchFamily="34" charset="0"/>
              </a:rPr>
              <a:t> </a:t>
            </a:r>
            <a:r>
              <a:rPr lang="en-US" sz="1600" dirty="0" smtClean="0">
                <a:latin typeface="Bahnschrift" panose="020B0502040204020203" pitchFamily="34" charset="0"/>
                <a:cs typeface="Arial" panose="020B0604020202020204" pitchFamily="34" charset="0"/>
              </a:rPr>
              <a:t>Gone                   	      </a:t>
            </a:r>
            <a:r>
              <a:rPr lang="en-US" sz="1600" dirty="0" smtClean="0">
                <a:latin typeface="Bahnschrift" panose="020B0502040204020203" pitchFamily="34" charset="0"/>
                <a:cs typeface="Arial" panose="020B0604020202020204" pitchFamily="34" charset="0"/>
              </a:rPr>
              <a:t>      </a:t>
            </a:r>
            <a:r>
              <a:rPr lang="en-US" sz="1600" dirty="0" smtClean="0">
                <a:latin typeface="Bahnschrift" panose="020B0502040204020203" pitchFamily="34" charset="0"/>
                <a:cs typeface="Arial" panose="020B0604020202020204" pitchFamily="34" charset="0"/>
              </a:rPr>
              <a:t>Hari </a:t>
            </a:r>
            <a:r>
              <a:rPr lang="en-US" sz="1600" dirty="0" err="1" smtClean="0">
                <a:latin typeface="Bahnschrift" panose="020B0502040204020203" pitchFamily="34" charset="0"/>
                <a:cs typeface="Arial" panose="020B0604020202020204" pitchFamily="34" charset="0"/>
              </a:rPr>
              <a:t>Priya</a:t>
            </a:r>
            <a:r>
              <a:rPr lang="en-US" sz="1600" dirty="0" smtClean="0">
                <a:latin typeface="Bahnschrift" panose="020B0502040204020203" pitchFamily="34" charset="0"/>
                <a:cs typeface="Arial" panose="020B0604020202020204" pitchFamily="34" charset="0"/>
              </a:rPr>
              <a:t> </a:t>
            </a:r>
            <a:r>
              <a:rPr lang="en-US" sz="1600" dirty="0" err="1" smtClean="0">
                <a:latin typeface="Bahnschrift" panose="020B0502040204020203" pitchFamily="34" charset="0"/>
                <a:cs typeface="Arial" panose="020B0604020202020204" pitchFamily="34" charset="0"/>
              </a:rPr>
              <a:t>Jupally</a:t>
            </a:r>
            <a:r>
              <a:rPr lang="en-US" sz="1600" dirty="0" smtClean="0">
                <a:latin typeface="Bahnschrift" panose="020B0502040204020203" pitchFamily="34" charset="0"/>
                <a:cs typeface="Arial" panose="020B0604020202020204" pitchFamily="34" charset="0"/>
              </a:rPr>
              <a:t>     		 Sai Krishna Teja Kancharla</a:t>
            </a:r>
            <a:endParaRPr lang="en-US" sz="1600" dirty="0">
              <a:latin typeface="Bahnschrift" panose="020B0502040204020203" pitchFamily="34" charset="0"/>
              <a:cs typeface="Arial" panose="020B0604020202020204"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708" t="1" r="15906" b="1226"/>
          <a:stretch/>
        </p:blipFill>
        <p:spPr>
          <a:xfrm>
            <a:off x="9262468" y="2642459"/>
            <a:ext cx="2925069" cy="421554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676" t="-715" r="-4" b="3098"/>
          <a:stretch/>
        </p:blipFill>
        <p:spPr>
          <a:xfrm rot="5400000">
            <a:off x="5827458" y="3178984"/>
            <a:ext cx="4215540" cy="314249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4708" t="1" r="15906" b="1226"/>
          <a:stretch/>
        </p:blipFill>
        <p:spPr>
          <a:xfrm>
            <a:off x="9389468" y="2642460"/>
            <a:ext cx="2925069" cy="421554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5676" t="-715" r="-4" b="3098"/>
          <a:stretch/>
        </p:blipFill>
        <p:spPr>
          <a:xfrm rot="5400000">
            <a:off x="5954458" y="3178985"/>
            <a:ext cx="4215540" cy="314249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154" y="2642459"/>
            <a:ext cx="4227935" cy="4783511"/>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790" t="2565" r="6056" b="-3480"/>
          <a:stretch/>
        </p:blipFill>
        <p:spPr>
          <a:xfrm>
            <a:off x="4315197" y="2642459"/>
            <a:ext cx="2544070" cy="433988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00" y="2642459"/>
            <a:ext cx="2370089" cy="4215542"/>
          </a:xfrm>
          <a:prstGeom prst="rect">
            <a:avLst/>
          </a:prstGeom>
        </p:spPr>
      </p:pic>
    </p:spTree>
    <p:extLst>
      <p:ext uri="{BB962C8B-B14F-4D97-AF65-F5344CB8AC3E}">
        <p14:creationId xmlns:p14="http://schemas.microsoft.com/office/powerpoint/2010/main" val="4270054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References</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smtClean="0">
                <a:latin typeface="Bahnschrift" panose="020B0502040204020203" pitchFamily="34" charset="0"/>
              </a:rPr>
              <a:t>Three.js </a:t>
            </a:r>
            <a:r>
              <a:rPr lang="en-US" dirty="0">
                <a:latin typeface="Bahnschrift" panose="020B0502040204020203" pitchFamily="34" charset="0"/>
              </a:rPr>
              <a:t>official </a:t>
            </a:r>
            <a:r>
              <a:rPr lang="en-US" dirty="0" smtClean="0">
                <a:latin typeface="Bahnschrift" panose="020B0502040204020203" pitchFamily="34" charset="0"/>
              </a:rPr>
              <a:t>website, </a:t>
            </a:r>
            <a:r>
              <a:rPr lang="en-US" dirty="0">
                <a:latin typeface="Bahnschrift" panose="020B0502040204020203" pitchFamily="34" charset="0"/>
                <a:hlinkClick r:id="rId2"/>
              </a:rPr>
              <a:t>https://threejs.org</a:t>
            </a:r>
            <a:r>
              <a:rPr lang="en-US" dirty="0" smtClean="0">
                <a:latin typeface="Bahnschrift" panose="020B0502040204020203" pitchFamily="34" charset="0"/>
                <a:hlinkClick r:id="rId2"/>
              </a:rPr>
              <a:t>/</a:t>
            </a:r>
            <a:endParaRPr lang="en-US" dirty="0" smtClean="0">
              <a:latin typeface="Bahnschrift" panose="020B0502040204020203" pitchFamily="34" charset="0"/>
            </a:endParaRPr>
          </a:p>
          <a:p>
            <a:r>
              <a:rPr lang="en-US" dirty="0" smtClean="0">
                <a:latin typeface="Bahnschrift" panose="020B0502040204020203" pitchFamily="34" charset="0"/>
              </a:rPr>
              <a:t>Three.js </a:t>
            </a:r>
            <a:r>
              <a:rPr lang="en-US" dirty="0">
                <a:latin typeface="Bahnschrift" panose="020B0502040204020203" pitchFamily="34" charset="0"/>
              </a:rPr>
              <a:t>GitHub </a:t>
            </a:r>
            <a:r>
              <a:rPr lang="en-US" dirty="0" smtClean="0">
                <a:latin typeface="Bahnschrift" panose="020B0502040204020203" pitchFamily="34" charset="0"/>
              </a:rPr>
              <a:t>Repository, </a:t>
            </a:r>
            <a:r>
              <a:rPr lang="en-US" dirty="0" smtClean="0">
                <a:latin typeface="Bahnschrift" panose="020B0502040204020203" pitchFamily="34" charset="0"/>
                <a:hlinkClick r:id="rId3"/>
              </a:rPr>
              <a:t>https</a:t>
            </a:r>
            <a:r>
              <a:rPr lang="en-US" dirty="0">
                <a:latin typeface="Bahnschrift" panose="020B0502040204020203" pitchFamily="34" charset="0"/>
                <a:hlinkClick r:id="rId3"/>
              </a:rPr>
              <a:t>://github.com/mrdoob/three.js</a:t>
            </a:r>
            <a:r>
              <a:rPr lang="en-US" dirty="0" smtClean="0">
                <a:latin typeface="Bahnschrift" panose="020B0502040204020203" pitchFamily="34" charset="0"/>
                <a:hlinkClick r:id="rId3"/>
              </a:rPr>
              <a:t>/</a:t>
            </a:r>
            <a:endParaRPr lang="en-US" dirty="0" smtClean="0">
              <a:latin typeface="Bahnschrift" panose="020B0502040204020203" pitchFamily="34" charset="0"/>
            </a:endParaRPr>
          </a:p>
          <a:p>
            <a:endParaRPr lang="en-US" dirty="0">
              <a:latin typeface="Bahnschrift" panose="020B0502040204020203" pitchFamily="34" charset="0"/>
            </a:endParaRPr>
          </a:p>
        </p:txBody>
      </p:sp>
      <p:sp>
        <p:nvSpPr>
          <p:cNvPr id="4" name="TextBox 3"/>
          <p:cNvSpPr txBox="1"/>
          <p:nvPr/>
        </p:nvSpPr>
        <p:spPr>
          <a:xfrm>
            <a:off x="9455150" y="6248398"/>
            <a:ext cx="3314700" cy="369332"/>
          </a:xfrm>
          <a:prstGeom prst="rect">
            <a:avLst/>
          </a:prstGeom>
          <a:noFill/>
        </p:spPr>
        <p:txBody>
          <a:bodyPr wrap="square" rtlCol="0">
            <a:spAutoFit/>
          </a:bodyPr>
          <a:lstStyle/>
          <a:p>
            <a:r>
              <a:rPr lang="en-US" dirty="0" smtClean="0">
                <a:latin typeface="Bahnschrift" panose="020B0502040204020203" pitchFamily="34" charset="0"/>
              </a:rPr>
              <a:t>KRISHNA TEJA</a:t>
            </a:r>
            <a:endParaRPr lang="en-US" dirty="0">
              <a:latin typeface="Bahnschrift" panose="020B0502040204020203" pitchFamily="34" charset="0"/>
            </a:endParaRPr>
          </a:p>
        </p:txBody>
      </p:sp>
    </p:spTree>
    <p:extLst>
      <p:ext uri="{BB962C8B-B14F-4D97-AF65-F5344CB8AC3E}">
        <p14:creationId xmlns:p14="http://schemas.microsoft.com/office/powerpoint/2010/main" val="4141249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What is 3D Modelling?	</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pPr algn="just"/>
            <a:r>
              <a:rPr lang="en-US" dirty="0" smtClean="0">
                <a:latin typeface="Bahnschrift" panose="020B0502040204020203" pitchFamily="34" charset="0"/>
              </a:rPr>
              <a:t>A technique of CG for generating three dimensional digital representation of any object.</a:t>
            </a:r>
          </a:p>
          <a:p>
            <a:pPr algn="just"/>
            <a:r>
              <a:rPr lang="en-US" dirty="0" smtClean="0">
                <a:latin typeface="Bahnschrift" panose="020B0502040204020203" pitchFamily="34" charset="0"/>
              </a:rPr>
              <a:t>Requires a special software</a:t>
            </a:r>
          </a:p>
          <a:p>
            <a:pPr algn="just"/>
            <a:r>
              <a:rPr lang="en-US" dirty="0" smtClean="0">
                <a:latin typeface="Bahnschrift" panose="020B0502040204020203" pitchFamily="34" charset="0"/>
              </a:rPr>
              <a:t>Manipulation of points in virtual space known as vertices to form a mesh.</a:t>
            </a:r>
          </a:p>
          <a:p>
            <a:pPr algn="just"/>
            <a:r>
              <a:rPr lang="en-US" dirty="0" smtClean="0">
                <a:latin typeface="Bahnschrift" panose="020B0502040204020203" pitchFamily="34" charset="0"/>
              </a:rPr>
              <a:t>Collection of vertices form an object.</a:t>
            </a:r>
            <a:endParaRPr lang="en-US" dirty="0">
              <a:latin typeface="Bahnschrift" panose="020B0502040204020203" pitchFamily="34" charset="0"/>
            </a:endParaRPr>
          </a:p>
        </p:txBody>
      </p:sp>
      <p:sp>
        <p:nvSpPr>
          <p:cNvPr id="4" name="TextBox 3"/>
          <p:cNvSpPr txBox="1"/>
          <p:nvPr/>
        </p:nvSpPr>
        <p:spPr>
          <a:xfrm>
            <a:off x="10534650" y="6248399"/>
            <a:ext cx="3314700" cy="369332"/>
          </a:xfrm>
          <a:prstGeom prst="rect">
            <a:avLst/>
          </a:prstGeom>
          <a:noFill/>
        </p:spPr>
        <p:txBody>
          <a:bodyPr wrap="square" rtlCol="0">
            <a:spAutoFit/>
          </a:bodyPr>
          <a:lstStyle/>
          <a:p>
            <a:r>
              <a:rPr lang="en-US" dirty="0" smtClean="0">
                <a:latin typeface="Bahnschrift" panose="020B0502040204020203" pitchFamily="34" charset="0"/>
              </a:rPr>
              <a:t>ZAIBA ALI</a:t>
            </a:r>
            <a:endParaRPr lang="en-US" dirty="0">
              <a:latin typeface="Bahnschrift" panose="020B0502040204020203" pitchFamily="34" charset="0"/>
            </a:endParaRPr>
          </a:p>
        </p:txBody>
      </p:sp>
    </p:spTree>
    <p:extLst>
      <p:ext uri="{BB962C8B-B14F-4D97-AF65-F5344CB8AC3E}">
        <p14:creationId xmlns:p14="http://schemas.microsoft.com/office/powerpoint/2010/main" val="3105796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ahnschrift" panose="020B0502040204020203" pitchFamily="34" charset="0"/>
              </a:rPr>
              <a:t>Softwares</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smtClean="0">
                <a:latin typeface="Bahnschrift" panose="020B0502040204020203" pitchFamily="34" charset="0"/>
              </a:rPr>
              <a:t>Autodesk Maya</a:t>
            </a:r>
          </a:p>
          <a:p>
            <a:r>
              <a:rPr lang="en-US" dirty="0" smtClean="0">
                <a:latin typeface="Bahnschrift" panose="020B0502040204020203" pitchFamily="34" charset="0"/>
              </a:rPr>
              <a:t>Autodesk 3DS MAX</a:t>
            </a:r>
          </a:p>
          <a:p>
            <a:r>
              <a:rPr lang="en-US" dirty="0" smtClean="0">
                <a:latin typeface="Bahnschrift" panose="020B0502040204020203" pitchFamily="34" charset="0"/>
              </a:rPr>
              <a:t>Blender</a:t>
            </a:r>
          </a:p>
          <a:p>
            <a:r>
              <a:rPr lang="en-US" dirty="0" smtClean="0">
                <a:latin typeface="Bahnschrift" panose="020B0502040204020203" pitchFamily="34" charset="0"/>
              </a:rPr>
              <a:t>Element 3D plugin for Adobe AE</a:t>
            </a:r>
          </a:p>
          <a:p>
            <a:r>
              <a:rPr lang="en-US" dirty="0" err="1" smtClean="0">
                <a:latin typeface="Bahnschrift" panose="020B0502040204020203" pitchFamily="34" charset="0"/>
              </a:rPr>
              <a:t>Zbrush</a:t>
            </a:r>
            <a:endParaRPr lang="en-US" dirty="0" smtClean="0">
              <a:latin typeface="Bahnschrift" panose="020B0502040204020203" pitchFamily="34" charset="0"/>
            </a:endParaRPr>
          </a:p>
          <a:p>
            <a:r>
              <a:rPr lang="en-US" dirty="0" smtClean="0">
                <a:latin typeface="Bahnschrift" panose="020B0502040204020203" pitchFamily="34" charset="0"/>
              </a:rPr>
              <a:t>Houdini</a:t>
            </a:r>
          </a:p>
          <a:p>
            <a:r>
              <a:rPr lang="en-US" dirty="0" smtClean="0">
                <a:latin typeface="Bahnschrift" panose="020B0502040204020203" pitchFamily="34" charset="0"/>
              </a:rPr>
              <a:t>Cinema 4D</a:t>
            </a:r>
          </a:p>
          <a:p>
            <a:endParaRPr lang="en-US" dirty="0">
              <a:latin typeface="Bahnschrift" panose="020B0502040204020203" pitchFamily="34" charset="0"/>
            </a:endParaRPr>
          </a:p>
        </p:txBody>
      </p:sp>
      <p:sp>
        <p:nvSpPr>
          <p:cNvPr id="4" name="TextBox 3"/>
          <p:cNvSpPr txBox="1"/>
          <p:nvPr/>
        </p:nvSpPr>
        <p:spPr>
          <a:xfrm>
            <a:off x="10534650" y="6248399"/>
            <a:ext cx="3314700" cy="369332"/>
          </a:xfrm>
          <a:prstGeom prst="rect">
            <a:avLst/>
          </a:prstGeom>
          <a:noFill/>
        </p:spPr>
        <p:txBody>
          <a:bodyPr wrap="square" rtlCol="0">
            <a:spAutoFit/>
          </a:bodyPr>
          <a:lstStyle/>
          <a:p>
            <a:r>
              <a:rPr lang="en-US" dirty="0" smtClean="0">
                <a:latin typeface="Bahnschrift" panose="020B0502040204020203" pitchFamily="34" charset="0"/>
              </a:rPr>
              <a:t>ZAIBA ALI</a:t>
            </a:r>
            <a:endParaRPr lang="en-US" dirty="0">
              <a:latin typeface="Bahnschrift" panose="020B0502040204020203" pitchFamily="34" charset="0"/>
            </a:endParaRPr>
          </a:p>
        </p:txBody>
      </p:sp>
    </p:spTree>
    <p:extLst>
      <p:ext uri="{BB962C8B-B14F-4D97-AF65-F5344CB8AC3E}">
        <p14:creationId xmlns:p14="http://schemas.microsoft.com/office/powerpoint/2010/main" val="990991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MAYA</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pPr algn="just"/>
            <a:r>
              <a:rPr lang="en-US" dirty="0" smtClean="0">
                <a:latin typeface="Bahnschrift" panose="020B0502040204020203" pitchFamily="34" charset="0"/>
              </a:rPr>
              <a:t>3D Computer Graphics Application</a:t>
            </a:r>
          </a:p>
          <a:p>
            <a:pPr algn="just"/>
            <a:r>
              <a:rPr lang="en-US" dirty="0" smtClean="0">
                <a:latin typeface="Bahnschrift" panose="020B0502040204020203" pitchFamily="34" charset="0"/>
              </a:rPr>
              <a:t>Support for Windows, </a:t>
            </a:r>
            <a:r>
              <a:rPr lang="en-US" dirty="0" err="1" smtClean="0">
                <a:latin typeface="Bahnschrift" panose="020B0502040204020203" pitchFamily="34" charset="0"/>
              </a:rPr>
              <a:t>macOS</a:t>
            </a:r>
            <a:r>
              <a:rPr lang="en-US" dirty="0" smtClean="0">
                <a:latin typeface="Bahnschrift" panose="020B0502040204020203" pitchFamily="34" charset="0"/>
              </a:rPr>
              <a:t>, </a:t>
            </a:r>
            <a:r>
              <a:rPr lang="en-US" dirty="0" err="1" smtClean="0">
                <a:latin typeface="Bahnschrift" panose="020B0502040204020203" pitchFamily="34" charset="0"/>
              </a:rPr>
              <a:t>linux</a:t>
            </a:r>
            <a:endParaRPr lang="en-US" dirty="0" smtClean="0">
              <a:latin typeface="Bahnschrift" panose="020B0502040204020203" pitchFamily="34" charset="0"/>
            </a:endParaRPr>
          </a:p>
          <a:p>
            <a:pPr algn="just"/>
            <a:r>
              <a:rPr lang="en-US" dirty="0" smtClean="0">
                <a:latin typeface="Bahnschrift" panose="020B0502040204020203" pitchFamily="34" charset="0"/>
              </a:rPr>
              <a:t>Original Development by Alias Systems Corporation</a:t>
            </a:r>
          </a:p>
          <a:p>
            <a:pPr algn="just"/>
            <a:r>
              <a:rPr lang="en-US" dirty="0" smtClean="0">
                <a:latin typeface="Bahnschrift" panose="020B0502040204020203" pitchFamily="34" charset="0"/>
              </a:rPr>
              <a:t>Currently Owned and Developed by Autodesk</a:t>
            </a:r>
          </a:p>
          <a:p>
            <a:pPr algn="just"/>
            <a:r>
              <a:rPr lang="en-US" dirty="0" smtClean="0">
                <a:latin typeface="Bahnschrift" panose="020B0502040204020203" pitchFamily="34" charset="0"/>
              </a:rPr>
              <a:t>PAID SOFTWARE</a:t>
            </a:r>
          </a:p>
          <a:p>
            <a:pPr algn="just"/>
            <a:r>
              <a:rPr lang="en-US" dirty="0" smtClean="0">
                <a:latin typeface="Bahnschrift" panose="020B0502040204020203" pitchFamily="34" charset="0"/>
              </a:rPr>
              <a:t>Student License for limited time.</a:t>
            </a:r>
            <a:endParaRPr lang="en-US" dirty="0">
              <a:latin typeface="Bahnschrift" panose="020B0502040204020203" pitchFamily="34" charset="0"/>
            </a:endParaRPr>
          </a:p>
        </p:txBody>
      </p:sp>
      <p:sp>
        <p:nvSpPr>
          <p:cNvPr id="4" name="TextBox 3"/>
          <p:cNvSpPr txBox="1"/>
          <p:nvPr/>
        </p:nvSpPr>
        <p:spPr>
          <a:xfrm>
            <a:off x="10534650" y="6248399"/>
            <a:ext cx="3314700" cy="369332"/>
          </a:xfrm>
          <a:prstGeom prst="rect">
            <a:avLst/>
          </a:prstGeom>
          <a:noFill/>
        </p:spPr>
        <p:txBody>
          <a:bodyPr wrap="square" rtlCol="0">
            <a:spAutoFit/>
          </a:bodyPr>
          <a:lstStyle/>
          <a:p>
            <a:r>
              <a:rPr lang="en-US" dirty="0" smtClean="0">
                <a:latin typeface="Bahnschrift" panose="020B0502040204020203" pitchFamily="34" charset="0"/>
              </a:rPr>
              <a:t>ZAIBA ALI</a:t>
            </a:r>
            <a:endParaRPr lang="en-US" dirty="0">
              <a:latin typeface="Bahnschrift" panose="020B0502040204020203" pitchFamily="34" charset="0"/>
            </a:endParaRPr>
          </a:p>
        </p:txBody>
      </p:sp>
    </p:spTree>
    <p:extLst>
      <p:ext uri="{BB962C8B-B14F-4D97-AF65-F5344CB8AC3E}">
        <p14:creationId xmlns:p14="http://schemas.microsoft.com/office/powerpoint/2010/main" val="313237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Specification to run Maya</a:t>
            </a:r>
            <a:endParaRPr lang="en-US" dirty="0">
              <a:latin typeface="Bahnschrift" panose="020B0502040204020203" pitchFamily="34" charset="0"/>
            </a:endParaRPr>
          </a:p>
        </p:txBody>
      </p:sp>
      <p:sp>
        <p:nvSpPr>
          <p:cNvPr id="3" name="Content Placeholder 2"/>
          <p:cNvSpPr>
            <a:spLocks noGrp="1"/>
          </p:cNvSpPr>
          <p:nvPr>
            <p:ph idx="1"/>
          </p:nvPr>
        </p:nvSpPr>
        <p:spPr/>
        <p:txBody>
          <a:bodyPr/>
          <a:lstStyle/>
          <a:p>
            <a:r>
              <a:rPr lang="en-US" dirty="0" smtClean="0">
                <a:latin typeface="Bahnschrift" panose="020B0502040204020203" pitchFamily="34" charset="0"/>
              </a:rPr>
              <a:t>Maya runs on windows  7 and above</a:t>
            </a:r>
          </a:p>
          <a:p>
            <a:r>
              <a:rPr lang="en-US" dirty="0" smtClean="0">
                <a:latin typeface="Bahnschrift" panose="020B0502040204020203" pitchFamily="34" charset="0"/>
              </a:rPr>
              <a:t>Our CPU must be 64 bit processor</a:t>
            </a:r>
          </a:p>
          <a:p>
            <a:r>
              <a:rPr lang="en-US" dirty="0" smtClean="0">
                <a:latin typeface="Bahnschrift" panose="020B0502040204020203" pitchFamily="34" charset="0"/>
              </a:rPr>
              <a:t>RAM must be 8 GB or more</a:t>
            </a:r>
          </a:p>
          <a:p>
            <a:r>
              <a:rPr lang="en-US" dirty="0" smtClean="0">
                <a:latin typeface="Bahnschrift" panose="020B0502040204020203" pitchFamily="34" charset="0"/>
              </a:rPr>
              <a:t>4 GB of free disk space for installing Maya</a:t>
            </a:r>
          </a:p>
          <a:p>
            <a:r>
              <a:rPr lang="en-US" dirty="0">
                <a:latin typeface="Bahnschrift" panose="020B0502040204020203" pitchFamily="34" charset="0"/>
              </a:rPr>
              <a:t> It should have updated web browsers</a:t>
            </a:r>
          </a:p>
          <a:p>
            <a:pPr marL="0" indent="0">
              <a:buNone/>
            </a:pPr>
            <a:endParaRPr lang="en-US" dirty="0">
              <a:latin typeface="Bahnschrift" panose="020B0502040204020203" pitchFamily="34" charset="0"/>
            </a:endParaRPr>
          </a:p>
        </p:txBody>
      </p:sp>
      <p:sp>
        <p:nvSpPr>
          <p:cNvPr id="4" name="TextBox 3"/>
          <p:cNvSpPr txBox="1"/>
          <p:nvPr/>
        </p:nvSpPr>
        <p:spPr>
          <a:xfrm>
            <a:off x="9457690" y="6263403"/>
            <a:ext cx="3314700" cy="369332"/>
          </a:xfrm>
          <a:prstGeom prst="rect">
            <a:avLst/>
          </a:prstGeom>
          <a:noFill/>
        </p:spPr>
        <p:txBody>
          <a:bodyPr wrap="square" rtlCol="0">
            <a:spAutoFit/>
          </a:bodyPr>
          <a:lstStyle/>
          <a:p>
            <a:r>
              <a:rPr lang="en-US" dirty="0" smtClean="0">
                <a:latin typeface="Bahnschrift" panose="020B0502040204020203" pitchFamily="34" charset="0"/>
              </a:rPr>
              <a:t>SATHWIKA GONE</a:t>
            </a:r>
            <a:endParaRPr lang="en-US" dirty="0">
              <a:latin typeface="Bahnschrift" panose="020B0502040204020203" pitchFamily="34" charset="0"/>
            </a:endParaRPr>
          </a:p>
        </p:txBody>
      </p:sp>
    </p:spTree>
    <p:extLst>
      <p:ext uri="{BB962C8B-B14F-4D97-AF65-F5344CB8AC3E}">
        <p14:creationId xmlns:p14="http://schemas.microsoft.com/office/powerpoint/2010/main" val="929665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hnschrift" panose="020B0502040204020203" pitchFamily="34" charset="0"/>
              </a:rPr>
              <a:t>Creating a 3D Model and Exporting</a:t>
            </a:r>
            <a:br>
              <a:rPr lang="en-US" dirty="0" smtClean="0">
                <a:latin typeface="Bahnschrift" panose="020B0502040204020203" pitchFamily="34" charset="0"/>
              </a:rPr>
            </a:br>
            <a:r>
              <a:rPr lang="en-US" dirty="0" smtClean="0">
                <a:latin typeface="Bahnschrift" panose="020B0502040204020203" pitchFamily="34" charset="0"/>
              </a:rPr>
              <a:t>In MAYA</a:t>
            </a:r>
            <a:endParaRPr lang="en-US" dirty="0">
              <a:latin typeface="Bahnschrif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endParaRPr lang="en-US" dirty="0" smtClean="0">
              <a:latin typeface="Bahnschrift" panose="020B0502040204020203" pitchFamily="34" charset="0"/>
            </a:endParaRPr>
          </a:p>
          <a:p>
            <a:r>
              <a:rPr lang="en-US" dirty="0" smtClean="0">
                <a:latin typeface="Bahnschrift" panose="020B0502040204020203" pitchFamily="34" charset="0"/>
              </a:rPr>
              <a:t>Create a 3d model:</a:t>
            </a:r>
          </a:p>
          <a:p>
            <a:pPr>
              <a:buFont typeface="Wingdings" panose="05000000000000000000" pitchFamily="2" charset="2"/>
              <a:buChar char="§"/>
            </a:pPr>
            <a:r>
              <a:rPr lang="en-US" dirty="0" smtClean="0">
                <a:latin typeface="Bahnschrift" panose="020B0502040204020203" pitchFamily="34" charset="0"/>
              </a:rPr>
              <a:t>To move object to different position we use “W” Key</a:t>
            </a:r>
          </a:p>
          <a:p>
            <a:pPr>
              <a:buFont typeface="Wingdings" panose="05000000000000000000" pitchFamily="2" charset="2"/>
              <a:buChar char="§"/>
            </a:pPr>
            <a:r>
              <a:rPr lang="en-US" dirty="0" smtClean="0">
                <a:latin typeface="Bahnschrift" panose="020B0502040204020203" pitchFamily="34" charset="0"/>
              </a:rPr>
              <a:t>To scale the object we use “R” key</a:t>
            </a:r>
          </a:p>
          <a:p>
            <a:pPr>
              <a:buFont typeface="Wingdings" panose="05000000000000000000" pitchFamily="2" charset="2"/>
              <a:buChar char="§"/>
            </a:pPr>
            <a:r>
              <a:rPr lang="en-US" dirty="0" smtClean="0">
                <a:latin typeface="Bahnschrift" panose="020B0502040204020203" pitchFamily="34" charset="0"/>
              </a:rPr>
              <a:t>To Rotate the object we use “E” key</a:t>
            </a:r>
          </a:p>
          <a:p>
            <a:pPr>
              <a:buFont typeface="Wingdings" panose="05000000000000000000" pitchFamily="2" charset="2"/>
              <a:buChar char="§"/>
            </a:pPr>
            <a:r>
              <a:rPr lang="en-US" dirty="0" smtClean="0">
                <a:latin typeface="Bahnschrift" panose="020B0502040204020203" pitchFamily="34" charset="0"/>
              </a:rPr>
              <a:t>To set the object key frame we use “S” Key</a:t>
            </a:r>
          </a:p>
          <a:p>
            <a:pPr marL="0" indent="0">
              <a:buNone/>
            </a:pPr>
            <a:endParaRPr lang="en-US" dirty="0" smtClean="0">
              <a:latin typeface="Bahnschrift" panose="020B0502040204020203" pitchFamily="34" charset="0"/>
            </a:endParaRPr>
          </a:p>
        </p:txBody>
      </p:sp>
      <p:sp>
        <p:nvSpPr>
          <p:cNvPr id="4" name="TextBox 3"/>
          <p:cNvSpPr txBox="1"/>
          <p:nvPr/>
        </p:nvSpPr>
        <p:spPr>
          <a:xfrm>
            <a:off x="9457690" y="6263403"/>
            <a:ext cx="3314700" cy="369332"/>
          </a:xfrm>
          <a:prstGeom prst="rect">
            <a:avLst/>
          </a:prstGeom>
          <a:noFill/>
        </p:spPr>
        <p:txBody>
          <a:bodyPr wrap="square" rtlCol="0">
            <a:spAutoFit/>
          </a:bodyPr>
          <a:lstStyle/>
          <a:p>
            <a:r>
              <a:rPr lang="en-US" dirty="0" smtClean="0">
                <a:latin typeface="Bahnschrift" panose="020B0502040204020203" pitchFamily="34" charset="0"/>
              </a:rPr>
              <a:t>SATHWIKA GONE</a:t>
            </a:r>
            <a:endParaRPr lang="en-US" dirty="0">
              <a:latin typeface="Bahnschrift" panose="020B0502040204020203" pitchFamily="34" charset="0"/>
            </a:endParaRPr>
          </a:p>
        </p:txBody>
      </p:sp>
    </p:spTree>
    <p:extLst>
      <p:ext uri="{BB962C8B-B14F-4D97-AF65-F5344CB8AC3E}">
        <p14:creationId xmlns:p14="http://schemas.microsoft.com/office/powerpoint/2010/main" val="2448621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111" y="426593"/>
            <a:ext cx="9404723" cy="905818"/>
          </a:xfrm>
        </p:spPr>
        <p:txBody>
          <a:bodyPr/>
          <a:lstStyle/>
          <a:p>
            <a:r>
              <a:rPr lang="en-US" dirty="0" smtClean="0">
                <a:latin typeface="Bahnschrift" panose="020B0502040204020203" pitchFamily="34" charset="0"/>
              </a:rPr>
              <a:t>Exporting the model</a:t>
            </a:r>
            <a:endParaRPr lang="en-US" dirty="0">
              <a:latin typeface="Bahnschrift" panose="020B0502040204020203" pitchFamily="34" charset="0"/>
            </a:endParaRP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19349" y="1332411"/>
            <a:ext cx="8934994" cy="4828901"/>
          </a:xfrm>
        </p:spPr>
      </p:pic>
      <p:sp>
        <p:nvSpPr>
          <p:cNvPr id="4" name="TextBox 3"/>
          <p:cNvSpPr txBox="1"/>
          <p:nvPr/>
        </p:nvSpPr>
        <p:spPr>
          <a:xfrm>
            <a:off x="9340124" y="6161312"/>
            <a:ext cx="3314700" cy="369332"/>
          </a:xfrm>
          <a:prstGeom prst="rect">
            <a:avLst/>
          </a:prstGeom>
          <a:noFill/>
        </p:spPr>
        <p:txBody>
          <a:bodyPr wrap="square" rtlCol="0">
            <a:spAutoFit/>
          </a:bodyPr>
          <a:lstStyle/>
          <a:p>
            <a:r>
              <a:rPr lang="en-US" dirty="0" smtClean="0">
                <a:latin typeface="Bahnschrift" panose="020B0502040204020203" pitchFamily="34" charset="0"/>
              </a:rPr>
              <a:t>SATHWIKA GONE</a:t>
            </a:r>
            <a:endParaRPr lang="en-US" dirty="0">
              <a:latin typeface="Bahnschrift" panose="020B0502040204020203" pitchFamily="34" charset="0"/>
            </a:endParaRPr>
          </a:p>
        </p:txBody>
      </p:sp>
    </p:spTree>
    <p:extLst>
      <p:ext uri="{BB962C8B-B14F-4D97-AF65-F5344CB8AC3E}">
        <p14:creationId xmlns:p14="http://schemas.microsoft.com/office/powerpoint/2010/main" val="603012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7442"/>
          </a:xfrm>
        </p:spPr>
        <p:txBody>
          <a:bodyPr/>
          <a:lstStyle/>
          <a:p>
            <a:r>
              <a:rPr lang="en-US" dirty="0" smtClean="0">
                <a:latin typeface="Bahnschrift" panose="020B0502040204020203" pitchFamily="34" charset="0"/>
              </a:rPr>
              <a:t>Simulations in MAYA</a:t>
            </a:r>
            <a:endParaRPr lang="en-US" dirty="0">
              <a:latin typeface="Bahnschrift" panose="020B0502040204020203" pitchFamily="34" charset="0"/>
            </a:endParaRPr>
          </a:p>
        </p:txBody>
      </p:sp>
      <p:sp>
        <p:nvSpPr>
          <p:cNvPr id="3" name="Content Placeholder 2"/>
          <p:cNvSpPr>
            <a:spLocks noGrp="1"/>
          </p:cNvSpPr>
          <p:nvPr>
            <p:ph idx="1"/>
          </p:nvPr>
        </p:nvSpPr>
        <p:spPr>
          <a:xfrm>
            <a:off x="809898" y="1280160"/>
            <a:ext cx="9239956" cy="4968239"/>
          </a:xfrm>
        </p:spPr>
        <p:txBody>
          <a:bodyPr>
            <a:normAutofit/>
          </a:bodyPr>
          <a:lstStyle/>
          <a:p>
            <a:r>
              <a:rPr lang="en-US" dirty="0" err="1" smtClean="0">
                <a:latin typeface="Bahnschrift" panose="020B0502040204020203" pitchFamily="34" charset="0"/>
              </a:rPr>
              <a:t>nCloth</a:t>
            </a:r>
            <a:endParaRPr lang="en-US" dirty="0" smtClean="0">
              <a:latin typeface="Bahnschrift" panose="020B0502040204020203" pitchFamily="34" charset="0"/>
            </a:endParaRPr>
          </a:p>
          <a:p>
            <a:pPr marL="0" indent="0">
              <a:buNone/>
            </a:pPr>
            <a:r>
              <a:rPr lang="en-US" dirty="0" smtClean="0">
                <a:latin typeface="Bahnschrift" panose="020B0502040204020203" pitchFamily="34" charset="0"/>
              </a:rPr>
              <a:t>The polygon mesh is hidden and we can see the cloth mesh on that object</a:t>
            </a:r>
          </a:p>
          <a:p>
            <a:r>
              <a:rPr lang="en-US" dirty="0" err="1" smtClean="0">
                <a:latin typeface="Bahnschrift" panose="020B0502040204020203" pitchFamily="34" charset="0"/>
              </a:rPr>
              <a:t>nHair</a:t>
            </a:r>
            <a:endParaRPr lang="en-US" dirty="0" smtClean="0">
              <a:latin typeface="Bahnschrift" panose="020B0502040204020203" pitchFamily="34" charset="0"/>
            </a:endParaRPr>
          </a:p>
          <a:p>
            <a:pPr marL="0" indent="0">
              <a:buNone/>
            </a:pPr>
            <a:r>
              <a:rPr lang="en-US" dirty="0" smtClean="0">
                <a:latin typeface="Bahnschrift" panose="020B0502040204020203" pitchFamily="34" charset="0"/>
              </a:rPr>
              <a:t>Natural moment of hair, collision of long hair, hair when swimming underwater</a:t>
            </a:r>
          </a:p>
          <a:p>
            <a:r>
              <a:rPr lang="en-US" dirty="0" err="1" smtClean="0">
                <a:latin typeface="Bahnschrift" panose="020B0502040204020203" pitchFamily="34" charset="0"/>
              </a:rPr>
              <a:t>nParticle</a:t>
            </a:r>
            <a:endParaRPr lang="en-US" dirty="0" smtClean="0">
              <a:latin typeface="Bahnschrift" panose="020B0502040204020203" pitchFamily="34" charset="0"/>
            </a:endParaRPr>
          </a:p>
          <a:p>
            <a:pPr marL="0" indent="0">
              <a:buNone/>
            </a:pPr>
            <a:r>
              <a:rPr lang="en-US" dirty="0">
                <a:latin typeface="Bahnschrift" panose="020B0502040204020203" pitchFamily="34" charset="0"/>
              </a:rPr>
              <a:t>C</a:t>
            </a:r>
            <a:r>
              <a:rPr lang="en-US" dirty="0" smtClean="0">
                <a:latin typeface="Bahnschrift" panose="020B0502040204020203" pitchFamily="34" charset="0"/>
              </a:rPr>
              <a:t>reate </a:t>
            </a:r>
            <a:r>
              <a:rPr lang="en-US" dirty="0">
                <a:latin typeface="Bahnschrift" panose="020B0502040204020203" pitchFamily="34" charset="0"/>
              </a:rPr>
              <a:t>numerous types of effects such as fire, smoke</a:t>
            </a:r>
            <a:endParaRPr lang="en-US" dirty="0" smtClean="0">
              <a:latin typeface="Bahnschrift" panose="020B0502040204020203" pitchFamily="34" charset="0"/>
            </a:endParaRPr>
          </a:p>
          <a:p>
            <a:r>
              <a:rPr lang="en-US" dirty="0" smtClean="0">
                <a:latin typeface="Bahnschrift" panose="020B0502040204020203" pitchFamily="34" charset="0"/>
              </a:rPr>
              <a:t>Fluid</a:t>
            </a:r>
          </a:p>
          <a:p>
            <a:pPr marL="0" indent="0">
              <a:buNone/>
            </a:pPr>
            <a:r>
              <a:rPr lang="en-US" dirty="0">
                <a:latin typeface="Bahnschrift" panose="020B0502040204020203" pitchFamily="34" charset="0"/>
              </a:rPr>
              <a:t>Fluid Effects lets you create a wide variety of 2D and 3D atmospheric, </a:t>
            </a:r>
            <a:r>
              <a:rPr lang="en-US" dirty="0" smtClean="0">
                <a:latin typeface="Bahnschrift" panose="020B0502040204020203" pitchFamily="34" charset="0"/>
              </a:rPr>
              <a:t>space and </a:t>
            </a:r>
            <a:r>
              <a:rPr lang="en-US" dirty="0">
                <a:latin typeface="Bahnschrift" panose="020B0502040204020203" pitchFamily="34" charset="0"/>
              </a:rPr>
              <a:t>liquid effects</a:t>
            </a:r>
            <a:r>
              <a:rPr lang="en-US" dirty="0" smtClean="0">
                <a:latin typeface="Bahnschrift" panose="020B0502040204020203" pitchFamily="34" charset="0"/>
              </a:rPr>
              <a:t>.</a:t>
            </a:r>
          </a:p>
          <a:p>
            <a:r>
              <a:rPr lang="en-US" dirty="0" err="1" smtClean="0">
                <a:latin typeface="Bahnschrift" panose="020B0502040204020203" pitchFamily="34" charset="0"/>
              </a:rPr>
              <a:t>Biforst</a:t>
            </a:r>
            <a:endParaRPr lang="en-US" dirty="0" smtClean="0">
              <a:latin typeface="Bahnschrift" panose="020B0502040204020203" pitchFamily="34" charset="0"/>
            </a:endParaRPr>
          </a:p>
          <a:p>
            <a:pPr marL="0" indent="0">
              <a:buNone/>
            </a:pPr>
            <a:r>
              <a:rPr lang="en-US" dirty="0" smtClean="0">
                <a:latin typeface="Bahnschrift" panose="020B0502040204020203" pitchFamily="34" charset="0"/>
              </a:rPr>
              <a:t>You </a:t>
            </a:r>
            <a:r>
              <a:rPr lang="en-US" dirty="0">
                <a:latin typeface="Bahnschrift" panose="020B0502040204020203" pitchFamily="34" charset="0"/>
              </a:rPr>
              <a:t>can also create fluid gas effects like smoke.</a:t>
            </a:r>
            <a:r>
              <a:rPr lang="en-US" dirty="0" smtClean="0">
                <a:latin typeface="Bahnschrift" panose="020B0502040204020203" pitchFamily="34" charset="0"/>
              </a:rPr>
              <a:t> </a:t>
            </a:r>
          </a:p>
        </p:txBody>
      </p:sp>
      <p:sp>
        <p:nvSpPr>
          <p:cNvPr id="4" name="TextBox 3"/>
          <p:cNvSpPr txBox="1"/>
          <p:nvPr/>
        </p:nvSpPr>
        <p:spPr>
          <a:xfrm>
            <a:off x="9823450" y="6263403"/>
            <a:ext cx="3314700" cy="369332"/>
          </a:xfrm>
          <a:prstGeom prst="rect">
            <a:avLst/>
          </a:prstGeom>
          <a:noFill/>
        </p:spPr>
        <p:txBody>
          <a:bodyPr wrap="square" rtlCol="0">
            <a:spAutoFit/>
          </a:bodyPr>
          <a:lstStyle/>
          <a:p>
            <a:r>
              <a:rPr lang="en-US" dirty="0" smtClean="0">
                <a:latin typeface="Bahnschrift" panose="020B0502040204020203" pitchFamily="34" charset="0"/>
              </a:rPr>
              <a:t>SATHWIKA GONE</a:t>
            </a:r>
            <a:endParaRPr lang="en-US" dirty="0">
              <a:latin typeface="Bahnschrift" panose="020B0502040204020203" pitchFamily="34" charset="0"/>
            </a:endParaRPr>
          </a:p>
        </p:txBody>
      </p:sp>
    </p:spTree>
    <p:extLst>
      <p:ext uri="{BB962C8B-B14F-4D97-AF65-F5344CB8AC3E}">
        <p14:creationId xmlns:p14="http://schemas.microsoft.com/office/powerpoint/2010/main" val="12905733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1428</TotalTime>
  <Words>900</Words>
  <Application>Microsoft Office PowerPoint</Application>
  <PresentationFormat>Widescreen</PresentationFormat>
  <Paragraphs>118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Bahnschrift</vt:lpstr>
      <vt:lpstr>Century Gothic</vt:lpstr>
      <vt:lpstr>Wingdings</vt:lpstr>
      <vt:lpstr>Wingdings 3</vt:lpstr>
      <vt:lpstr>Ion</vt:lpstr>
      <vt:lpstr>3D Modelling</vt:lpstr>
      <vt:lpstr>Team Members</vt:lpstr>
      <vt:lpstr>What is 3D Modelling? </vt:lpstr>
      <vt:lpstr>Softwares</vt:lpstr>
      <vt:lpstr>MAYA</vt:lpstr>
      <vt:lpstr>Specification to run Maya</vt:lpstr>
      <vt:lpstr>Creating a 3D Model and Exporting In MAYA</vt:lpstr>
      <vt:lpstr>Exporting the model</vt:lpstr>
      <vt:lpstr>Simulations in MAYA</vt:lpstr>
      <vt:lpstr>PowerPoint Presentation</vt:lpstr>
      <vt:lpstr>Realtime Landscaping Architect</vt:lpstr>
      <vt:lpstr>A 3D Model</vt:lpstr>
      <vt:lpstr>Three.js</vt:lpstr>
      <vt:lpstr>WebGL</vt:lpstr>
      <vt:lpstr>Three.js Features</vt:lpstr>
      <vt:lpstr>Three.js Features</vt:lpstr>
      <vt:lpstr>PowerPoint Presentation</vt:lpstr>
      <vt:lpstr>Cross-Origin Resource Sharing</vt:lpstr>
      <vt:lpstr>Lets get to the final demo</vt:lpstr>
      <vt:lpstr>References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dc:title>
  <dc:creator>Kancharla,Sai Krishna Teja</dc:creator>
  <cp:lastModifiedBy>Kancharla,Sai Krishna Teja</cp:lastModifiedBy>
  <cp:revision>67</cp:revision>
  <dcterms:created xsi:type="dcterms:W3CDTF">2018-11-13T00:32:42Z</dcterms:created>
  <dcterms:modified xsi:type="dcterms:W3CDTF">2018-11-19T01:45:51Z</dcterms:modified>
</cp:coreProperties>
</file>